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0" r:id="rId3"/>
    <p:sldId id="272" r:id="rId4"/>
    <p:sldId id="286" r:id="rId5"/>
    <p:sldId id="259" r:id="rId6"/>
    <p:sldId id="261" r:id="rId7"/>
    <p:sldId id="280" r:id="rId8"/>
    <p:sldId id="262" r:id="rId9"/>
    <p:sldId id="285" r:id="rId10"/>
    <p:sldId id="279" r:id="rId11"/>
    <p:sldId id="284" r:id="rId12"/>
    <p:sldId id="263" r:id="rId13"/>
    <p:sldId id="258" r:id="rId14"/>
    <p:sldId id="276" r:id="rId15"/>
    <p:sldId id="281" r:id="rId16"/>
    <p:sldId id="257" r:id="rId17"/>
    <p:sldId id="277" r:id="rId18"/>
    <p:sldId id="268" r:id="rId19"/>
    <p:sldId id="278" r:id="rId20"/>
    <p:sldId id="267" r:id="rId21"/>
    <p:sldId id="266" r:id="rId22"/>
    <p:sldId id="271" r:id="rId23"/>
    <p:sldId id="273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07014B"/>
    <a:srgbClr val="810052"/>
    <a:srgbClr val="005747"/>
    <a:srgbClr val="015197"/>
    <a:srgbClr val="442C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000" autoAdjust="0"/>
  </p:normalViewPr>
  <p:slideViewPr>
    <p:cSldViewPr>
      <p:cViewPr>
        <p:scale>
          <a:sx n="66" d="100"/>
          <a:sy n="66" d="100"/>
        </p:scale>
        <p:origin x="-140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16D4CC-4851-4E7B-AD4B-DD0C16B39923}" type="datetimeFigureOut">
              <a:rPr lang="en-US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023FED-02C4-414E-BE19-8267686A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564A32-C05E-4A66-99C1-4FF2745EC9C3}" type="datetimeFigureOut">
              <a:rPr lang="en-US"/>
              <a:pPr>
                <a:defRPr/>
              </a:pPr>
              <a:t>9/15/2013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3D5EB7-E91F-4F64-B1E6-2A8B51E4EF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C52514-C562-415B-B3D1-2D6A31CE9E83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8B452A-82AA-4A7D-8FB3-9574E029EF66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864F0B-C9B7-4720-B01B-587B55502DAA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89F508-DB2B-41F9-BD5A-0BC955E05D69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751FC6-1B53-4F1F-9EA0-2F2C2D2A0A34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4521A3-67B9-4610-9120-D420898040AA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062CDE-9120-481E-994A-04FAFC0C8E21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A6F422-1DB1-4A7B-A2A6-568A29CBD80A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E373BD-0335-4BA4-84E6-EFCBC4B4D200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358897-CBD5-42EE-AC2D-A428F4CF1826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8F1A64-14B5-4F26-AEE7-BD69E928EAB8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1649AB-01EB-4BC0-9984-53B50E3430D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754333-688A-4BF6-A3E7-9F3432BF0B13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170F07-1FBD-40E6-801A-423461FA387F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2232D-A522-4AC9-B872-9D778FF7600F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C7341D-14E0-44D2-A870-C943EFF31A35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6BB922-9875-42D8-A6CD-2C78FB3C6221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F6D3D3-9223-41FD-B883-FF913F43F0A8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CDDEDB-736E-4E1A-B857-0E441884FC4F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C5DE7D-5E0B-4E1E-A1CA-AF4122D029F9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3B28A6-8DF4-43E8-BA97-8EBFF6FC7DDB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E59E12-C676-4A40-A100-84B0E1D17851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 userDrawn="1"/>
        </p:nvSpPr>
        <p:spPr bwMode="auto">
          <a:xfrm>
            <a:off x="0" y="476250"/>
            <a:ext cx="9144000" cy="6048375"/>
          </a:xfrm>
          <a:prstGeom prst="rect">
            <a:avLst/>
          </a:prstGeom>
          <a:solidFill>
            <a:srgbClr val="EAEAEA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2" descr="blue banner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 userDrawn="1"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07014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GB">
              <a:latin typeface="Times" charset="0"/>
              <a:cs typeface="Arial" pitchFamily="34" charset="0"/>
            </a:endParaRPr>
          </a:p>
        </p:txBody>
      </p:sp>
      <p:sp>
        <p:nvSpPr>
          <p:cNvPr id="5124" name="Rectangle 22"/>
          <p:cNvSpPr>
            <a:spLocks noChangeArrowheads="1"/>
          </p:cNvSpPr>
          <p:nvPr userDrawn="1"/>
        </p:nvSpPr>
        <p:spPr bwMode="auto">
          <a:xfrm>
            <a:off x="7232650" y="6616700"/>
            <a:ext cx="1905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100">
                <a:solidFill>
                  <a:schemeClr val="bg1"/>
                </a:solidFill>
                <a:latin typeface="Verdana" pitchFamily="34" charset="0"/>
              </a:rPr>
              <a:t>© Folens 2009</a:t>
            </a:r>
          </a:p>
        </p:txBody>
      </p:sp>
      <p:pic>
        <p:nvPicPr>
          <p:cNvPr id="1030" name="Picture 5" descr="ppt_folens_logo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952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10"/>
          <p:cNvSpPr txBox="1">
            <a:spLocks noChangeArrowheads="1"/>
          </p:cNvSpPr>
          <p:nvPr userDrawn="1"/>
        </p:nvSpPr>
        <p:spPr bwMode="auto">
          <a:xfrm>
            <a:off x="1293813" y="6624638"/>
            <a:ext cx="1439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FOR EDEXCEL</a:t>
            </a:r>
          </a:p>
        </p:txBody>
      </p:sp>
      <p:pic>
        <p:nvPicPr>
          <p:cNvPr id="1032" name="Picture 7" descr="ppt_GCSE_logo_outline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25" y="6543675"/>
            <a:ext cx="12588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 descr="lines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4663" y="0"/>
            <a:ext cx="4859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Box 10"/>
          <p:cNvSpPr txBox="1">
            <a:spLocks noChangeArrowheads="1"/>
          </p:cNvSpPr>
          <p:nvPr userDrawn="1"/>
        </p:nvSpPr>
        <p:spPr bwMode="auto">
          <a:xfrm>
            <a:off x="2843213" y="6623050"/>
            <a:ext cx="46815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>
                <a:solidFill>
                  <a:schemeClr val="bg1"/>
                </a:solidFill>
                <a:latin typeface="Verdana" pitchFamily="34" charset="0"/>
              </a:rPr>
              <a:t>1.1.2 Influences on your healthy, active lifestyle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youtube.com/watch?v=aodh09ptgMk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MQZCP2Jwh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6543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 eaLnBrk="0" hangingPunct="0"/>
            <a:r>
              <a:rPr lang="en-GB" sz="4800" b="1">
                <a:latin typeface="Verdana" pitchFamily="34" charset="0"/>
                <a:cs typeface="Times New Roman" pitchFamily="18" charset="0"/>
              </a:rPr>
              <a:t>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Box 1"/>
          <p:cNvSpPr txBox="1">
            <a:spLocks noChangeArrowheads="1"/>
          </p:cNvSpPr>
          <p:nvPr/>
        </p:nvSpPr>
        <p:spPr bwMode="auto">
          <a:xfrm>
            <a:off x="250825" y="692150"/>
            <a:ext cx="43211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 b="1">
                <a:solidFill>
                  <a:srgbClr val="810052"/>
                </a:solidFill>
                <a:latin typeface="Verdana" pitchFamily="34" charset="0"/>
              </a:rPr>
              <a:t>Cable and satellite</a:t>
            </a:r>
          </a:p>
          <a:p>
            <a:r>
              <a:rPr lang="en-GB" sz="3400">
                <a:latin typeface="Verdana" pitchFamily="34" charset="0"/>
              </a:rPr>
              <a:t>Viewers of cable and satellite channels are charged for what they watch.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10</a:t>
            </a:r>
          </a:p>
        </p:txBody>
      </p:sp>
      <p:pic>
        <p:nvPicPr>
          <p:cNvPr id="11268" name="Picture 7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33338"/>
            <a:ext cx="5048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9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33338"/>
            <a:ext cx="5048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3" descr="page 33 EMP-48855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561975"/>
            <a:ext cx="4195762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79512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5"/>
              </a:rPr>
              <a:t>http://www.youtube.com/watch?v=aodh09ptgMk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Box 1"/>
          <p:cNvSpPr txBox="1">
            <a:spLocks noChangeArrowheads="1"/>
          </p:cNvSpPr>
          <p:nvPr/>
        </p:nvSpPr>
        <p:spPr bwMode="auto">
          <a:xfrm>
            <a:off x="250825" y="617538"/>
            <a:ext cx="41052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 b="1">
                <a:solidFill>
                  <a:srgbClr val="810052"/>
                </a:solidFill>
                <a:latin typeface="Verdana" pitchFamily="34" charset="0"/>
              </a:rPr>
              <a:t>Web casts</a:t>
            </a:r>
          </a:p>
          <a:p>
            <a:r>
              <a:rPr lang="en-GB" sz="3400">
                <a:latin typeface="Verdana" pitchFamily="34" charset="0"/>
              </a:rPr>
              <a:t>An increasing number of television and radio programmes are available online in</a:t>
            </a:r>
          </a:p>
        </p:txBody>
      </p:sp>
      <p:sp>
        <p:nvSpPr>
          <p:cNvPr id="49159" name="TextBox 1"/>
          <p:cNvSpPr txBox="1">
            <a:spLocks noChangeArrowheads="1"/>
          </p:cNvSpPr>
          <p:nvPr/>
        </p:nvSpPr>
        <p:spPr bwMode="auto">
          <a:xfrm>
            <a:off x="250825" y="4221163"/>
            <a:ext cx="86423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>
                <a:latin typeface="Verdana" pitchFamily="34" charset="0"/>
              </a:rPr>
              <a:t>real time or available to download through podcasts or on-demand services such as Channel 4’s 4oD and BBC’s iPlayer.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11</a:t>
            </a:r>
          </a:p>
        </p:txBody>
      </p:sp>
      <p:pic>
        <p:nvPicPr>
          <p:cNvPr id="49161" name="Picture 9" descr="EDPP(p) 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92150"/>
            <a:ext cx="4392613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250825" y="692150"/>
            <a:ext cx="8642350" cy="539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latin typeface="Verdana" pitchFamily="34" charset="0"/>
              </a:rPr>
              <a:t>Competition between </a:t>
            </a:r>
          </a:p>
          <a:p>
            <a:pPr algn="ctr"/>
            <a:r>
              <a:rPr lang="en-GB" sz="3600">
                <a:latin typeface="Verdana" pitchFamily="34" charset="0"/>
              </a:rPr>
              <a:t>terrestrial and satellite channels</a:t>
            </a:r>
          </a:p>
          <a:p>
            <a:endParaRPr lang="en-GB"/>
          </a:p>
          <a:p>
            <a:r>
              <a:rPr lang="en-GB" sz="3400">
                <a:latin typeface="Verdana" pitchFamily="34" charset="0"/>
              </a:rPr>
              <a:t>The Independent Television Commission (ITC) organizes the allocation of transmission of sporting events, ensuring they do not all go to the wealthier satellite companies.</a:t>
            </a:r>
          </a:p>
          <a:p>
            <a:endParaRPr lang="en-GB" sz="2000">
              <a:latin typeface="Verdana" pitchFamily="34" charset="0"/>
            </a:endParaRPr>
          </a:p>
          <a:p>
            <a:r>
              <a:rPr lang="en-GB" sz="3400">
                <a:latin typeface="Verdana" pitchFamily="34" charset="0"/>
              </a:rPr>
              <a:t>There is steep competition between channels to show sporting events.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16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250825" y="476250"/>
            <a:ext cx="8642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 algn="ctr"/>
            <a:r>
              <a:rPr lang="en-GB" sz="3600" b="1" dirty="0">
                <a:latin typeface="Verdana" pitchFamily="34" charset="0"/>
              </a:rPr>
              <a:t>Positive effects of </a:t>
            </a:r>
          </a:p>
          <a:p>
            <a:pPr marL="452438" indent="-452438" algn="ctr"/>
            <a:r>
              <a:rPr lang="en-GB" sz="3600" b="1" dirty="0">
                <a:latin typeface="Verdana" pitchFamily="34" charset="0"/>
              </a:rPr>
              <a:t>terrestrial coverage</a:t>
            </a:r>
            <a:endParaRPr lang="en-GB" b="1" dirty="0"/>
          </a:p>
        </p:txBody>
      </p:sp>
      <p:sp>
        <p:nvSpPr>
          <p:cNvPr id="13326" name="TextBox 1"/>
          <p:cNvSpPr txBox="1">
            <a:spLocks noChangeArrowheads="1"/>
          </p:cNvSpPr>
          <p:nvPr/>
        </p:nvSpPr>
        <p:spPr bwMode="auto">
          <a:xfrm>
            <a:off x="250825" y="1916113"/>
            <a:ext cx="86423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Viewers can be </a:t>
            </a: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informed of new trends and current players.</a:t>
            </a:r>
          </a:p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Some sports have an improved quality of coverage.</a:t>
            </a:r>
          </a:p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The BBC licence fee helps to fund more channels and therefore extends sports coverage.</a:t>
            </a:r>
            <a:endParaRPr lang="en-GB" sz="340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Box 1"/>
          <p:cNvSpPr txBox="1">
            <a:spLocks noChangeArrowheads="1"/>
          </p:cNvSpPr>
          <p:nvPr/>
        </p:nvSpPr>
        <p:spPr bwMode="auto">
          <a:xfrm>
            <a:off x="3851275" y="1196975"/>
            <a:ext cx="50419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Pundits can help increase people’s appreciation of sport through their professional opinion and experiences.</a:t>
            </a: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New events can be seen by everyone.</a:t>
            </a:r>
            <a:endParaRPr lang="en-GB" sz="3400">
              <a:latin typeface="Verdana" pitchFamily="34" charset="0"/>
            </a:endParaRP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17</a:t>
            </a:r>
          </a:p>
        </p:txBody>
      </p:sp>
      <p:pic>
        <p:nvPicPr>
          <p:cNvPr id="18436" name="Picture 9" descr="EDPP(p) 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765175"/>
            <a:ext cx="3611563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Box 1"/>
          <p:cNvSpPr txBox="1">
            <a:spLocks noChangeArrowheads="1"/>
          </p:cNvSpPr>
          <p:nvPr/>
        </p:nvSpPr>
        <p:spPr bwMode="auto">
          <a:xfrm>
            <a:off x="3563938" y="908050"/>
            <a:ext cx="47529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Verdana" pitchFamily="34" charset="0"/>
              </a:rPr>
              <a:t>New events can be seen by everyone.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18</a:t>
            </a:r>
          </a:p>
        </p:txBody>
      </p:sp>
      <p:pic>
        <p:nvPicPr>
          <p:cNvPr id="45062" name="Picture 6" descr="ITV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765175"/>
            <a:ext cx="26828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TextBox 1"/>
          <p:cNvSpPr txBox="1">
            <a:spLocks noChangeArrowheads="1"/>
          </p:cNvSpPr>
          <p:nvPr/>
        </p:nvSpPr>
        <p:spPr bwMode="auto">
          <a:xfrm>
            <a:off x="250825" y="2997200"/>
            <a:ext cx="86423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Verdana" pitchFamily="34" charset="0"/>
              </a:rPr>
              <a:t>More coverage enhances the development of sport.</a:t>
            </a:r>
          </a:p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endParaRPr lang="en-US" sz="3600">
              <a:solidFill>
                <a:srgbClr val="000000"/>
              </a:solidFill>
              <a:latin typeface="Verdana" pitchFamily="34" charset="0"/>
            </a:endParaRPr>
          </a:p>
          <a:p>
            <a:pPr marL="446088" indent="-446088">
              <a:buClr>
                <a:srgbClr val="810052"/>
              </a:buClr>
              <a:buSzPct val="150000"/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Verdana" pitchFamily="34" charset="0"/>
              </a:rPr>
              <a:t>Seeing sport on television may encourage participation.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TextBox 1"/>
          <p:cNvSpPr txBox="1">
            <a:spLocks noChangeArrowheads="1"/>
          </p:cNvSpPr>
          <p:nvPr/>
        </p:nvSpPr>
        <p:spPr bwMode="auto">
          <a:xfrm>
            <a:off x="269875" y="833438"/>
            <a:ext cx="43021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600">
                <a:latin typeface="Verdana" pitchFamily="34" charset="0"/>
              </a:rPr>
              <a:t>The more sport is seen on television, the more supporters it might attract.</a:t>
            </a:r>
            <a:endParaRPr lang="en-US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19</a:t>
            </a:r>
          </a:p>
        </p:txBody>
      </p:sp>
      <p:sp>
        <p:nvSpPr>
          <p:cNvPr id="14352" name="TextBox 1"/>
          <p:cNvSpPr txBox="1">
            <a:spLocks noChangeArrowheads="1"/>
          </p:cNvSpPr>
          <p:nvPr/>
        </p:nvSpPr>
        <p:spPr bwMode="auto">
          <a:xfrm>
            <a:off x="287338" y="4724400"/>
            <a:ext cx="8569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Verdana" pitchFamily="34" charset="0"/>
              </a:rPr>
              <a:t>More coverage might make it easier to attract sponsors.</a:t>
            </a:r>
          </a:p>
        </p:txBody>
      </p:sp>
      <p:pic>
        <p:nvPicPr>
          <p:cNvPr id="14353" name="Picture 17" descr="EDPP(p) 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875"/>
            <a:ext cx="4321175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Box 1"/>
          <p:cNvSpPr txBox="1">
            <a:spLocks noChangeArrowheads="1"/>
          </p:cNvSpPr>
          <p:nvPr/>
        </p:nvSpPr>
        <p:spPr bwMode="auto">
          <a:xfrm>
            <a:off x="250825" y="549275"/>
            <a:ext cx="8642350" cy="554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US" sz="1200">
              <a:solidFill>
                <a:srgbClr val="000000"/>
              </a:solidFill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People become familiar with sports personalities, who can become positive role models.</a:t>
            </a: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GB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Money from broadcast bids goes directly to the sport.</a:t>
            </a: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GB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solidFill>
                  <a:srgbClr val="000000"/>
                </a:solidFill>
                <a:latin typeface="Verdana" pitchFamily="34" charset="0"/>
              </a:rPr>
              <a:t>Coverage of disabled sportspeople brings about an awareness of the needs of others and how sport can be undertaken by all.</a:t>
            </a:r>
            <a:endParaRPr lang="en-GB" sz="3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250825" y="549275"/>
            <a:ext cx="86423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 dirty="0">
                <a:latin typeface="Verdana" pitchFamily="34" charset="0"/>
              </a:rPr>
              <a:t>Positive effects of cable and satellite television coverage</a:t>
            </a:r>
          </a:p>
          <a:p>
            <a:endParaRPr lang="en-GB" sz="2400" dirty="0"/>
          </a:p>
          <a:p>
            <a:r>
              <a:rPr lang="en-US" sz="3400" dirty="0">
                <a:latin typeface="Verdana" pitchFamily="34" charset="0"/>
              </a:rPr>
              <a:t>Cable and satellite broadcasts have had a major influence on how people watch sport.</a:t>
            </a:r>
          </a:p>
          <a:p>
            <a:endParaRPr lang="en-US" sz="1600" dirty="0">
              <a:latin typeface="Verdana" pitchFamily="34" charset="0"/>
            </a:endParaRPr>
          </a:p>
          <a:p>
            <a:r>
              <a:rPr lang="en-US" sz="3400" dirty="0">
                <a:latin typeface="Verdana" pitchFamily="34" charset="0"/>
              </a:rPr>
              <a:t>These services devote greater airtime to sport and a wider variety of events are available, but only to those who are willing to pay a monthly subscription.</a:t>
            </a:r>
            <a:endParaRPr lang="en-GB" sz="3400" dirty="0">
              <a:latin typeface="Verdana" pitchFamily="34" charset="0"/>
            </a:endParaRP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TextBox 1"/>
          <p:cNvSpPr txBox="1">
            <a:spLocks noChangeArrowheads="1"/>
          </p:cNvSpPr>
          <p:nvPr/>
        </p:nvSpPr>
        <p:spPr bwMode="auto">
          <a:xfrm>
            <a:off x="250825" y="549275"/>
            <a:ext cx="8642350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Greater coverage of minority sports; for example, Sky’s Extreme Sports channel broadcasts an average of 18 minority sports per week.</a:t>
            </a:r>
          </a:p>
          <a:p>
            <a:pPr marL="452438" indent="-452438">
              <a:buClr>
                <a:srgbClr val="810052"/>
              </a:buClr>
              <a:buSzPct val="150000"/>
            </a:pPr>
            <a:endParaRPr lang="en-US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Makes a wider variety of sports accessible.</a:t>
            </a: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GB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Helps increase the funding for sport.</a:t>
            </a: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GB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Heightens the profile of sport, so can attract interest and sponsorship.</a:t>
            </a:r>
            <a:endParaRPr lang="en-GB" sz="3400">
              <a:latin typeface="Verdana" pitchFamily="34" charset="0"/>
            </a:endParaRP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8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850" y="604838"/>
            <a:ext cx="8496300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9750" indent="-539750" algn="ctr" eaLnBrk="0" hangingPunct="0"/>
            <a:r>
              <a:rPr lang="en-GB" sz="4000" b="1">
                <a:latin typeface="Verdana" pitchFamily="34" charset="0"/>
                <a:cs typeface="Times New Roman" pitchFamily="18" charset="0"/>
              </a:rPr>
              <a:t>What you will learn about </a:t>
            </a:r>
          </a:p>
          <a:p>
            <a:pPr marL="539750" indent="-539750" algn="ctr" eaLnBrk="0" hangingPunct="0"/>
            <a:r>
              <a:rPr lang="en-GB" sz="4000" b="1">
                <a:latin typeface="Verdana" pitchFamily="34" charset="0"/>
                <a:cs typeface="Times New Roman" pitchFamily="18" charset="0"/>
              </a:rPr>
              <a:t>in this topic:</a:t>
            </a:r>
          </a:p>
          <a:p>
            <a:pPr marL="539750" indent="-539750" eaLnBrk="0" hangingPunct="0"/>
            <a:endParaRPr lang="en-GB" sz="1200" b="1">
              <a:latin typeface="Verdana" pitchFamily="34" charset="0"/>
              <a:cs typeface="Times New Roman" pitchFamily="18" charset="0"/>
            </a:endParaRPr>
          </a:p>
          <a:p>
            <a:pPr marL="539750" indent="-539750" eaLnBrk="0" hangingPunct="0">
              <a:buClr>
                <a:srgbClr val="810052"/>
              </a:buClr>
              <a:buFontTx/>
              <a:buAutoNum type="arabicPeriod"/>
            </a:pPr>
            <a:r>
              <a:rPr lang="en-GB" sz="3600">
                <a:latin typeface="Verdana" pitchFamily="34" charset="0"/>
              </a:rPr>
              <a:t>Types of media</a:t>
            </a:r>
          </a:p>
          <a:p>
            <a:pPr marL="539750" indent="-539750" eaLnBrk="0" hangingPunct="0">
              <a:buClr>
                <a:srgbClr val="810052"/>
              </a:buClr>
              <a:buFontTx/>
              <a:buAutoNum type="arabicPeriod"/>
            </a:pPr>
            <a:endParaRPr lang="en-GB" sz="2000">
              <a:latin typeface="Verdana" pitchFamily="34" charset="0"/>
            </a:endParaRPr>
          </a:p>
          <a:p>
            <a:pPr marL="539750" indent="-539750" eaLnBrk="0" hangingPunct="0">
              <a:buClr>
                <a:srgbClr val="810052"/>
              </a:buClr>
              <a:buFontTx/>
              <a:buAutoNum type="arabicPeriod"/>
            </a:pPr>
            <a:r>
              <a:rPr lang="en-GB" sz="3600">
                <a:latin typeface="Verdana" pitchFamily="34" charset="0"/>
              </a:rPr>
              <a:t>Types of television broadcast</a:t>
            </a:r>
          </a:p>
          <a:p>
            <a:pPr marL="539750" indent="-539750" eaLnBrk="0" hangingPunct="0">
              <a:buClr>
                <a:srgbClr val="810052"/>
              </a:buClr>
              <a:buFontTx/>
              <a:buAutoNum type="arabicPeriod"/>
            </a:pPr>
            <a:endParaRPr lang="en-GB" sz="2000">
              <a:latin typeface="Verdana" pitchFamily="34" charset="0"/>
            </a:endParaRPr>
          </a:p>
          <a:p>
            <a:pPr marL="539750" indent="-539750" eaLnBrk="0" hangingPunct="0">
              <a:buClr>
                <a:srgbClr val="810052"/>
              </a:buClr>
              <a:buFontTx/>
              <a:buAutoNum type="arabicPeriod"/>
            </a:pPr>
            <a:r>
              <a:rPr lang="en-GB" sz="3600">
                <a:latin typeface="Verdana" pitchFamily="34" charset="0"/>
              </a:rPr>
              <a:t>Competition between satellite and terrestrial television</a:t>
            </a:r>
          </a:p>
          <a:p>
            <a:pPr marL="539750" indent="-539750" eaLnBrk="0" hangingPunct="0">
              <a:buClr>
                <a:srgbClr val="810052"/>
              </a:buClr>
              <a:buFontTx/>
              <a:buAutoNum type="arabicPeriod"/>
            </a:pPr>
            <a:endParaRPr lang="en-GB" sz="2000">
              <a:latin typeface="Verdana" pitchFamily="34" charset="0"/>
            </a:endParaRPr>
          </a:p>
          <a:p>
            <a:pPr marL="539750" indent="-539750" eaLnBrk="0" hangingPunct="0">
              <a:buClr>
                <a:srgbClr val="810052"/>
              </a:buClr>
              <a:buFontTx/>
              <a:buAutoNum type="arabicPeriod"/>
            </a:pPr>
            <a:r>
              <a:rPr lang="en-GB" sz="3600">
                <a:latin typeface="Verdana" pitchFamily="34" charset="0"/>
              </a:rPr>
              <a:t>The positives of satellite and terrestrial television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250825" y="738188"/>
            <a:ext cx="8642350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There is an increased depth of coverage for major sports; some football clubs even have their own channel, such as Manchester United and Celtic FC.</a:t>
            </a: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US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Can encourage participation by stimulating interest and encouraging people to take part.</a:t>
            </a: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endParaRPr lang="en-GB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US" sz="3400">
                <a:latin typeface="Verdana" pitchFamily="34" charset="0"/>
              </a:rPr>
              <a:t>More live sport can be viewed.</a:t>
            </a:r>
            <a:endParaRPr lang="en-GB" sz="3400">
              <a:latin typeface="Verdana" pitchFamily="34" charset="0"/>
            </a:endParaRP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850" y="1254662"/>
            <a:ext cx="84963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GB" sz="4000" b="1" dirty="0">
                <a:latin typeface="Verdana" pitchFamily="34" charset="0"/>
                <a:cs typeface="Times New Roman" pitchFamily="18" charset="0"/>
              </a:rPr>
              <a:t>Task </a:t>
            </a:r>
          </a:p>
          <a:p>
            <a:pPr eaLnBrk="0" hangingPunct="0"/>
            <a:endParaRPr lang="en-GB" sz="2400" dirty="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r>
              <a:rPr lang="en-GB" sz="3400" dirty="0" smtClean="0">
                <a:latin typeface="Verdana" pitchFamily="34" charset="0"/>
                <a:cs typeface="Times New Roman" pitchFamily="18" charset="0"/>
              </a:rPr>
              <a:t>Summarise </a:t>
            </a:r>
            <a:r>
              <a:rPr lang="en-GB" sz="3400" dirty="0">
                <a:latin typeface="Verdana" pitchFamily="34" charset="0"/>
                <a:cs typeface="Times New Roman" pitchFamily="18" charset="0"/>
              </a:rPr>
              <a:t>the main points of what you have learnt about the media in relation to sport.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850" y="930147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4988" indent="-534988" algn="ctr" eaLnBrk="0" hangingPunct="0"/>
            <a:r>
              <a:rPr lang="en-GB" sz="4000" b="1" dirty="0">
                <a:latin typeface="Verdana" pitchFamily="34" charset="0"/>
                <a:cs typeface="Times New Roman" pitchFamily="18" charset="0"/>
              </a:rPr>
              <a:t>What you have learnt</a:t>
            </a:r>
          </a:p>
          <a:p>
            <a:pPr marL="534988" indent="-534988" algn="ctr" eaLnBrk="0" hangingPunct="0"/>
            <a:r>
              <a:rPr lang="en-GB" sz="4000" b="1" dirty="0">
                <a:latin typeface="Verdana" pitchFamily="34" charset="0"/>
                <a:cs typeface="Times New Roman" pitchFamily="18" charset="0"/>
              </a:rPr>
              <a:t>in this topic:</a:t>
            </a:r>
          </a:p>
          <a:p>
            <a:pPr marL="534988" indent="-534988" eaLnBrk="0" hangingPunct="0"/>
            <a:endParaRPr lang="en-GB" sz="1200" b="1" dirty="0">
              <a:latin typeface="Verdana" pitchFamily="34" charset="0"/>
              <a:cs typeface="Times New Roman" pitchFamily="18" charset="0"/>
            </a:endParaRPr>
          </a:p>
          <a:p>
            <a:pPr marL="534988" indent="-534988" eaLnBrk="0" hangingPunct="0">
              <a:buClr>
                <a:srgbClr val="810052"/>
              </a:buClr>
              <a:buFontTx/>
              <a:buAutoNum type="arabicPeriod"/>
            </a:pPr>
            <a:r>
              <a:rPr lang="en-GB" sz="3200" dirty="0">
                <a:latin typeface="Verdana" pitchFamily="34" charset="0"/>
              </a:rPr>
              <a:t>Types of media</a:t>
            </a:r>
          </a:p>
          <a:p>
            <a:pPr marL="534988" indent="-534988" eaLnBrk="0" hangingPunct="0">
              <a:buClr>
                <a:srgbClr val="810052"/>
              </a:buClr>
              <a:buFontTx/>
              <a:buAutoNum type="arabicPeriod"/>
            </a:pPr>
            <a:endParaRPr lang="en-GB" sz="1200" dirty="0">
              <a:latin typeface="Verdana" pitchFamily="34" charset="0"/>
            </a:endParaRPr>
          </a:p>
          <a:p>
            <a:pPr marL="534988" indent="-534988" eaLnBrk="0" hangingPunct="0">
              <a:buClr>
                <a:srgbClr val="810052"/>
              </a:buClr>
              <a:buFontTx/>
              <a:buAutoNum type="arabicPeriod"/>
            </a:pPr>
            <a:r>
              <a:rPr lang="en-GB" sz="3200" dirty="0">
                <a:latin typeface="Verdana" pitchFamily="34" charset="0"/>
              </a:rPr>
              <a:t>Types of television </a:t>
            </a:r>
            <a:r>
              <a:rPr lang="en-GB" sz="3200" dirty="0" smtClean="0">
                <a:latin typeface="Verdana" pitchFamily="34" charset="0"/>
              </a:rPr>
              <a:t>broadcast</a:t>
            </a:r>
            <a:endParaRPr lang="en-GB" sz="3200" dirty="0">
              <a:latin typeface="Verdana" pitchFamily="34" charset="0"/>
            </a:endParaRPr>
          </a:p>
          <a:p>
            <a:pPr marL="534988" indent="-534988" eaLnBrk="0" hangingPunct="0">
              <a:buClr>
                <a:srgbClr val="810052"/>
              </a:buClr>
              <a:buFontTx/>
              <a:buAutoNum type="arabicPeriod"/>
            </a:pPr>
            <a:endParaRPr lang="en-GB" sz="1200" dirty="0">
              <a:latin typeface="Verdana" pitchFamily="34" charset="0"/>
            </a:endParaRPr>
          </a:p>
          <a:p>
            <a:pPr marL="534988" indent="-534988" eaLnBrk="0" hangingPunct="0">
              <a:buClr>
                <a:srgbClr val="810052"/>
              </a:buClr>
              <a:buFontTx/>
              <a:buAutoNum type="arabicPeriod"/>
            </a:pPr>
            <a:r>
              <a:rPr lang="en-GB" sz="3200" dirty="0">
                <a:latin typeface="Verdana" pitchFamily="34" charset="0"/>
              </a:rPr>
              <a:t>Competition between satellite and terrestrial television</a:t>
            </a:r>
          </a:p>
          <a:p>
            <a:pPr marL="534988" indent="-534988" eaLnBrk="0" hangingPunct="0">
              <a:buClr>
                <a:srgbClr val="810052"/>
              </a:buClr>
              <a:buFontTx/>
              <a:buAutoNum type="arabicPeriod"/>
            </a:pPr>
            <a:endParaRPr lang="en-GB" sz="1200" dirty="0">
              <a:latin typeface="Verdana" pitchFamily="34" charset="0"/>
            </a:endParaRPr>
          </a:p>
          <a:p>
            <a:pPr marL="534988" indent="-534988" eaLnBrk="0" hangingPunct="0">
              <a:buClr>
                <a:srgbClr val="810052"/>
              </a:buClr>
              <a:buFontTx/>
              <a:buAutoNum type="arabicPeriod"/>
            </a:pPr>
            <a:r>
              <a:rPr lang="en-GB" sz="3200" dirty="0">
                <a:latin typeface="Verdana" pitchFamily="34" charset="0"/>
              </a:rPr>
              <a:t>The positives of satellite and terrestrial television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27</a:t>
            </a: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250825" y="692150"/>
            <a:ext cx="86423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52438" algn="l"/>
              </a:tabLst>
            </a:pPr>
            <a:r>
              <a:rPr lang="en-GB" sz="4000" b="1">
                <a:latin typeface="Verdana" pitchFamily="34" charset="0"/>
              </a:rPr>
              <a:t>Learning objectives</a:t>
            </a:r>
          </a:p>
          <a:p>
            <a:pPr algn="ctr">
              <a:tabLst>
                <a:tab pos="452438" algn="l"/>
              </a:tabLst>
            </a:pPr>
            <a:endParaRPr lang="en-GB" sz="1600">
              <a:latin typeface="Verdana" pitchFamily="34" charset="0"/>
            </a:endParaRPr>
          </a:p>
          <a:p>
            <a:pPr>
              <a:tabLst>
                <a:tab pos="452438" algn="l"/>
              </a:tabLst>
            </a:pPr>
            <a:r>
              <a:rPr lang="en-GB" sz="3600">
                <a:latin typeface="Verdana" pitchFamily="34" charset="0"/>
              </a:rPr>
              <a:t>You should now be able to:</a:t>
            </a: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250825" y="2276475"/>
            <a:ext cx="86423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SzPct val="150000"/>
              <a:buFontTx/>
              <a:buChar char="•"/>
            </a:pPr>
            <a:r>
              <a:rPr lang="en-GB" sz="3600" b="1">
                <a:solidFill>
                  <a:srgbClr val="810052"/>
                </a:solidFill>
                <a:latin typeface="Verdana" pitchFamily="34" charset="0"/>
              </a:rPr>
              <a:t>Understand</a:t>
            </a:r>
            <a:r>
              <a:rPr lang="en-GB" sz="360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GB" sz="3600">
                <a:latin typeface="Verdana" pitchFamily="34" charset="0"/>
              </a:rPr>
              <a:t>the role of media in sport</a:t>
            </a:r>
          </a:p>
          <a:p>
            <a:pPr marL="452438" indent="-452438">
              <a:buSzPct val="150000"/>
              <a:buFontTx/>
              <a:buChar char="•"/>
            </a:pPr>
            <a:endParaRPr lang="en-GB" sz="2000">
              <a:latin typeface="Verdana" pitchFamily="34" charset="0"/>
            </a:endParaRPr>
          </a:p>
          <a:p>
            <a:pPr marL="452438" indent="-452438">
              <a:buSzPct val="150000"/>
              <a:buFontTx/>
              <a:buChar char="•"/>
            </a:pPr>
            <a:r>
              <a:rPr lang="en-GB" sz="3600" b="1">
                <a:solidFill>
                  <a:srgbClr val="810052"/>
                </a:solidFill>
                <a:latin typeface="Verdana" pitchFamily="34" charset="0"/>
              </a:rPr>
              <a:t>Describe</a:t>
            </a:r>
            <a:r>
              <a:rPr lang="en-GB" sz="3600" i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GB" sz="3600">
                <a:latin typeface="Verdana" pitchFamily="34" charset="0"/>
              </a:rPr>
              <a:t>the different types of media and their influence on sport</a:t>
            </a:r>
          </a:p>
          <a:p>
            <a:pPr marL="452438" indent="-452438">
              <a:buSzPct val="150000"/>
              <a:buFontTx/>
              <a:buChar char="•"/>
            </a:pPr>
            <a:endParaRPr lang="en-GB" sz="2000">
              <a:latin typeface="Verdana" pitchFamily="34" charset="0"/>
            </a:endParaRPr>
          </a:p>
          <a:p>
            <a:pPr marL="452438" indent="-452438">
              <a:buClr>
                <a:srgbClr val="810052"/>
              </a:buClr>
              <a:buSzPct val="150000"/>
              <a:buFontTx/>
              <a:buChar char="•"/>
            </a:pPr>
            <a:r>
              <a:rPr lang="en-GB" sz="3600" b="1">
                <a:solidFill>
                  <a:srgbClr val="810052"/>
                </a:solidFill>
                <a:latin typeface="Verdana" pitchFamily="34" charset="0"/>
              </a:rPr>
              <a:t>Explain</a:t>
            </a:r>
            <a:r>
              <a:rPr lang="en-GB" sz="3600">
                <a:latin typeface="Verdana" pitchFamily="34" charset="0"/>
              </a:rPr>
              <a:t> the differences between satellite and terrestrial television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Homework</a:t>
            </a:r>
          </a:p>
          <a:p>
            <a:endParaRPr lang="en-GB" sz="3600" dirty="0"/>
          </a:p>
          <a:p>
            <a:r>
              <a:rPr lang="en-GB" sz="3600" dirty="0" smtClean="0"/>
              <a:t>Post a motivational sporting video, article or radio broadcast on Edmodo and explain what impact this has on you.</a:t>
            </a:r>
          </a:p>
          <a:p>
            <a:endParaRPr lang="en-GB" sz="3600" dirty="0"/>
          </a:p>
          <a:p>
            <a:r>
              <a:rPr lang="en-GB" sz="3600" dirty="0" smtClean="0"/>
              <a:t>Download the Edmodo app.</a:t>
            </a:r>
          </a:p>
          <a:p>
            <a:endParaRPr lang="en-GB" sz="3600" dirty="0"/>
          </a:p>
          <a:p>
            <a:r>
              <a:rPr lang="en-GB" sz="3600" dirty="0" smtClean="0"/>
              <a:t>Due: Wednesday 25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September.</a:t>
            </a:r>
            <a:endParaRPr lang="en-GB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3</a:t>
            </a:r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250825" y="620713"/>
            <a:ext cx="86423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52438" algn="l"/>
              </a:tabLst>
            </a:pPr>
            <a:r>
              <a:rPr lang="en-GB" sz="4000" b="1">
                <a:latin typeface="Verdana" pitchFamily="34" charset="0"/>
              </a:rPr>
              <a:t>Learning objectives</a:t>
            </a:r>
          </a:p>
          <a:p>
            <a:pPr algn="ctr">
              <a:tabLst>
                <a:tab pos="452438" algn="l"/>
              </a:tabLst>
            </a:pPr>
            <a:endParaRPr lang="en-GB" sz="1600">
              <a:latin typeface="Verdana" pitchFamily="34" charset="0"/>
            </a:endParaRPr>
          </a:p>
          <a:p>
            <a:pPr>
              <a:tabLst>
                <a:tab pos="452438" algn="l"/>
              </a:tabLst>
            </a:pPr>
            <a:r>
              <a:rPr lang="en-GB" sz="3600">
                <a:latin typeface="Verdana" pitchFamily="34" charset="0"/>
              </a:rPr>
              <a:t>By the end of this presentation you should be able to:</a:t>
            </a: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250825" y="2733675"/>
            <a:ext cx="864235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buSzPct val="150000"/>
              <a:buFontTx/>
              <a:buChar char="•"/>
            </a:pPr>
            <a:r>
              <a:rPr lang="en-GB" sz="3400" b="1">
                <a:solidFill>
                  <a:srgbClr val="810052"/>
                </a:solidFill>
                <a:latin typeface="Verdana" pitchFamily="34" charset="0"/>
              </a:rPr>
              <a:t>Understand</a:t>
            </a:r>
            <a:r>
              <a:rPr lang="en-GB" sz="340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GB" sz="3400">
                <a:latin typeface="Verdana" pitchFamily="34" charset="0"/>
              </a:rPr>
              <a:t>the role of media in sport</a:t>
            </a:r>
          </a:p>
          <a:p>
            <a:pPr marL="363538" indent="-363538">
              <a:buSzPct val="150000"/>
              <a:buFontTx/>
              <a:buChar char="•"/>
            </a:pPr>
            <a:endParaRPr lang="en-GB" sz="1500">
              <a:latin typeface="Verdana" pitchFamily="34" charset="0"/>
            </a:endParaRPr>
          </a:p>
          <a:p>
            <a:pPr marL="363538" indent="-363538">
              <a:buSzPct val="150000"/>
              <a:buFontTx/>
              <a:buChar char="•"/>
            </a:pPr>
            <a:r>
              <a:rPr lang="en-GB" sz="3400" b="1">
                <a:solidFill>
                  <a:srgbClr val="810052"/>
                </a:solidFill>
                <a:latin typeface="Verdana" pitchFamily="34" charset="0"/>
              </a:rPr>
              <a:t>Describe</a:t>
            </a:r>
            <a:r>
              <a:rPr lang="en-GB" sz="3400" i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GB" sz="3400">
                <a:latin typeface="Verdana" pitchFamily="34" charset="0"/>
              </a:rPr>
              <a:t>the different types of media and their influence on sport</a:t>
            </a:r>
          </a:p>
          <a:p>
            <a:pPr marL="363538" indent="-363538">
              <a:buSzPct val="150000"/>
              <a:buFontTx/>
              <a:buChar char="•"/>
            </a:pPr>
            <a:endParaRPr lang="en-GB" sz="1500">
              <a:latin typeface="Verdana" pitchFamily="34" charset="0"/>
            </a:endParaRPr>
          </a:p>
          <a:p>
            <a:pPr marL="363538" indent="-363538">
              <a:buClr>
                <a:srgbClr val="810052"/>
              </a:buClr>
              <a:buSzPct val="150000"/>
              <a:buFontTx/>
              <a:buChar char="•"/>
            </a:pPr>
            <a:r>
              <a:rPr lang="en-GB" sz="3400" b="1">
                <a:solidFill>
                  <a:srgbClr val="810052"/>
                </a:solidFill>
                <a:latin typeface="Verdana" pitchFamily="34" charset="0"/>
              </a:rPr>
              <a:t>Explain</a:t>
            </a:r>
            <a:r>
              <a:rPr lang="en-GB" sz="3400">
                <a:latin typeface="Verdana" pitchFamily="34" charset="0"/>
              </a:rPr>
              <a:t> the differences between satellite and terrestrial television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556792"/>
            <a:ext cx="7344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Discuss!</a:t>
            </a:r>
          </a:p>
          <a:p>
            <a:endParaRPr lang="en-GB" sz="4800" dirty="0" smtClean="0"/>
          </a:p>
          <a:p>
            <a:r>
              <a:rPr lang="en-GB" sz="4800" dirty="0" smtClean="0"/>
              <a:t>How many types of media can you identify?</a:t>
            </a:r>
          </a:p>
          <a:p>
            <a:r>
              <a:rPr lang="en-GB" sz="4800" dirty="0" smtClean="0"/>
              <a:t>What influence does the media have </a:t>
            </a:r>
            <a:r>
              <a:rPr lang="en-GB" sz="4800" dirty="0" err="1" smtClean="0"/>
              <a:t>onsport</a:t>
            </a:r>
            <a:r>
              <a:rPr lang="en-GB" sz="4800" dirty="0" smtClean="0"/>
              <a:t>?</a:t>
            </a:r>
            <a:endParaRPr lang="en-GB" sz="4800" dirty="0"/>
          </a:p>
          <a:p>
            <a:endParaRPr lang="en-GB" sz="4800" dirty="0" smtClean="0"/>
          </a:p>
          <a:p>
            <a:endParaRPr lang="en-GB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8" descr="EDPP(p) 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730625"/>
            <a:ext cx="3025775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4</a:t>
            </a:r>
          </a:p>
        </p:txBody>
      </p:sp>
      <p:sp>
        <p:nvSpPr>
          <p:cNvPr id="1039" name="TextBox 1"/>
          <p:cNvSpPr txBox="1">
            <a:spLocks noChangeArrowheads="1"/>
          </p:cNvSpPr>
          <p:nvPr/>
        </p:nvSpPr>
        <p:spPr bwMode="auto">
          <a:xfrm>
            <a:off x="179388" y="704850"/>
            <a:ext cx="864235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algn="ctr"/>
            <a:r>
              <a:rPr lang="en-GB" sz="4000">
                <a:latin typeface="Verdana" pitchFamily="34" charset="0"/>
              </a:rPr>
              <a:t>Types of media</a:t>
            </a:r>
          </a:p>
          <a:p>
            <a:pPr marL="447675" indent="-447675"/>
            <a:endParaRPr lang="en-GB" sz="2000">
              <a:latin typeface="Verdana" pitchFamily="34" charset="0"/>
            </a:endParaRPr>
          </a:p>
          <a:p>
            <a:pPr marL="447675" indent="-447675"/>
            <a:r>
              <a:rPr lang="en-GB" sz="3600">
                <a:latin typeface="Verdana" pitchFamily="34" charset="0"/>
              </a:rPr>
              <a:t>Media includes:</a:t>
            </a:r>
          </a:p>
          <a:p>
            <a:pPr marL="447675" indent="-447675"/>
            <a:endParaRPr lang="en-GB" sz="1000">
              <a:latin typeface="Verdana" pitchFamily="34" charset="0"/>
            </a:endParaRPr>
          </a:p>
          <a:p>
            <a:pPr marL="447675" indent="-447675">
              <a:buClr>
                <a:srgbClr val="810052"/>
              </a:buClr>
              <a:buSzPct val="150000"/>
              <a:buFontTx/>
              <a:buChar char="•"/>
            </a:pPr>
            <a:r>
              <a:rPr lang="en-GB" sz="3600">
                <a:latin typeface="Verdana" pitchFamily="34" charset="0"/>
              </a:rPr>
              <a:t>Television (terrestrial, satellite, cable and freeview)</a:t>
            </a:r>
          </a:p>
          <a:p>
            <a:pPr marL="447675" indent="-447675">
              <a:buClr>
                <a:srgbClr val="810052"/>
              </a:buClr>
              <a:buSzPct val="150000"/>
              <a:buFontTx/>
              <a:buChar char="•"/>
            </a:pPr>
            <a:endParaRPr lang="en-GB" sz="1000">
              <a:latin typeface="Verdana" pitchFamily="34" charset="0"/>
            </a:endParaRPr>
          </a:p>
          <a:p>
            <a:pPr marL="447675" indent="-447675">
              <a:buClr>
                <a:srgbClr val="810052"/>
              </a:buClr>
              <a:buSzPct val="150000"/>
              <a:buFontTx/>
              <a:buChar char="•"/>
            </a:pPr>
            <a:r>
              <a:rPr lang="en-GB" sz="3600">
                <a:latin typeface="Verdana" pitchFamily="34" charset="0"/>
              </a:rPr>
              <a:t>Press (newspapers and magazines)</a:t>
            </a:r>
          </a:p>
          <a:p>
            <a:pPr marL="447675" indent="-447675">
              <a:buClr>
                <a:srgbClr val="810052"/>
              </a:buClr>
              <a:buSzPct val="150000"/>
              <a:buFontTx/>
              <a:buChar char="•"/>
            </a:pPr>
            <a:endParaRPr lang="en-GB" sz="1000">
              <a:latin typeface="Verdana" pitchFamily="34" charset="0"/>
            </a:endParaRPr>
          </a:p>
          <a:p>
            <a:pPr marL="447675" indent="-447675">
              <a:buClr>
                <a:srgbClr val="810052"/>
              </a:buClr>
              <a:buSzPct val="150000"/>
              <a:buFontTx/>
              <a:buChar char="•"/>
            </a:pPr>
            <a:r>
              <a:rPr lang="en-GB" sz="3600">
                <a:latin typeface="Verdana" pitchFamily="34" charset="0"/>
              </a:rPr>
              <a:t>Radio</a:t>
            </a:r>
          </a:p>
          <a:p>
            <a:pPr marL="447675" indent="-447675">
              <a:buClr>
                <a:srgbClr val="810052"/>
              </a:buClr>
              <a:buSzPct val="150000"/>
              <a:buFontTx/>
              <a:buChar char="•"/>
            </a:pPr>
            <a:endParaRPr lang="en-GB" sz="1000">
              <a:latin typeface="Verdana" pitchFamily="34" charset="0"/>
            </a:endParaRPr>
          </a:p>
          <a:p>
            <a:pPr marL="447675" indent="-447675">
              <a:buClr>
                <a:srgbClr val="810052"/>
              </a:buClr>
              <a:buSzPct val="150000"/>
              <a:buFontTx/>
              <a:buChar char="•"/>
            </a:pPr>
            <a:r>
              <a:rPr lang="en-GB" sz="3600">
                <a:latin typeface="Verdana" pitchFamily="34" charset="0"/>
              </a:rPr>
              <a:t>Internet</a:t>
            </a:r>
            <a:endParaRPr lang="en-GB" sz="1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50825" y="549275"/>
            <a:ext cx="864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>
                <a:latin typeface="Verdana" pitchFamily="34" charset="0"/>
              </a:rPr>
              <a:t>Media influence</a:t>
            </a:r>
            <a:endParaRPr lang="en-GB" sz="2000"/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5</a:t>
            </a:r>
          </a:p>
        </p:txBody>
      </p:sp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250825" y="1341438"/>
            <a:ext cx="4826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810052"/>
                </a:solidFill>
                <a:latin typeface="Verdana" pitchFamily="34" charset="0"/>
              </a:rPr>
              <a:t>Media</a:t>
            </a:r>
            <a:r>
              <a:rPr lang="en-US" sz="3600" dirty="0">
                <a:latin typeface="Verdana" pitchFamily="34" charset="0"/>
              </a:rPr>
              <a:t> helps to improve the understanding of sport, popularizes sporting personalities and provides sports’ </a:t>
            </a:r>
            <a:r>
              <a:rPr lang="en-US" sz="3600" dirty="0" smtClean="0">
                <a:latin typeface="Verdana" pitchFamily="34" charset="0"/>
              </a:rPr>
              <a:t>entertainment.</a:t>
            </a:r>
            <a:endParaRPr lang="en-US" sz="3600" dirty="0">
              <a:latin typeface="Verdana" pitchFamily="34" charset="0"/>
            </a:endParaRPr>
          </a:p>
        </p:txBody>
      </p:sp>
      <p:pic>
        <p:nvPicPr>
          <p:cNvPr id="12296" name="Picture 8" descr="EDPP(p) 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205038"/>
            <a:ext cx="4176712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Box 1"/>
          <p:cNvSpPr txBox="1">
            <a:spLocks noChangeArrowheads="1"/>
          </p:cNvSpPr>
          <p:nvPr/>
        </p:nvSpPr>
        <p:spPr bwMode="auto">
          <a:xfrm>
            <a:off x="250825" y="692150"/>
            <a:ext cx="864235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Verdana" pitchFamily="34" charset="0"/>
              </a:rPr>
              <a:t>By broadcasting sport in a variety of ways, the media may help to influence people to pursue an activity.</a:t>
            </a:r>
          </a:p>
          <a:p>
            <a:endParaRPr lang="en-US" sz="2000">
              <a:latin typeface="Verdana" pitchFamily="34" charset="0"/>
            </a:endParaRPr>
          </a:p>
          <a:p>
            <a:r>
              <a:rPr lang="en-US" sz="3600">
                <a:latin typeface="Verdana" pitchFamily="34" charset="0"/>
              </a:rPr>
              <a:t>By employing a series of experts (past players, pundits, presenters and journalists), they can give their professional judgement, opinion and views on the sport in question.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50825" y="733425"/>
            <a:ext cx="864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>
                <a:latin typeface="Verdana" pitchFamily="34" charset="0"/>
              </a:rPr>
              <a:t>Types of television broadcast</a:t>
            </a:r>
            <a:endParaRPr lang="en-GB" sz="2000">
              <a:latin typeface="Verdana" pitchFamily="34" charset="0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8</a:t>
            </a:r>
          </a:p>
        </p:txBody>
      </p:sp>
      <p:sp>
        <p:nvSpPr>
          <p:cNvPr id="8201" name="TextBox 1"/>
          <p:cNvSpPr txBox="1">
            <a:spLocks noChangeArrowheads="1"/>
          </p:cNvSpPr>
          <p:nvPr/>
        </p:nvSpPr>
        <p:spPr bwMode="auto">
          <a:xfrm>
            <a:off x="250825" y="1644650"/>
            <a:ext cx="86423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b="1">
                <a:solidFill>
                  <a:srgbClr val="810052"/>
                </a:solidFill>
                <a:latin typeface="Verdana" pitchFamily="34" charset="0"/>
              </a:rPr>
              <a:t>Terrestrial</a:t>
            </a:r>
          </a:p>
          <a:p>
            <a:r>
              <a:rPr lang="en-GB" sz="3600">
                <a:latin typeface="Verdana" pitchFamily="34" charset="0"/>
              </a:rPr>
              <a:t>Although terrestrial television offers free channels, you must have a television licence to watch them.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672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3"/>
              </a:rPr>
              <a:t>http://www.youtube.com/watch?v=gMQZCP2Jwhg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Box 1"/>
          <p:cNvSpPr txBox="1">
            <a:spLocks noChangeArrowheads="1"/>
          </p:cNvSpPr>
          <p:nvPr/>
        </p:nvSpPr>
        <p:spPr bwMode="auto">
          <a:xfrm>
            <a:off x="250825" y="4581525"/>
            <a:ext cx="8642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Verdana" pitchFamily="34" charset="0"/>
              </a:rPr>
              <a:t>The licence fee funds the BBC whilst advertisers pay for advertising space on all other channels.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143000" y="936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Media 9</a:t>
            </a:r>
          </a:p>
        </p:txBody>
      </p:sp>
      <p:pic>
        <p:nvPicPr>
          <p:cNvPr id="50183" name="Picture 7" descr="EDPP(p) 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450" y="635000"/>
            <a:ext cx="5751513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815</Words>
  <Application>Microsoft Office PowerPoint</Application>
  <PresentationFormat>On-screen Show (4:3)</PresentationFormat>
  <Paragraphs>167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</vt:lpstr>
      <vt:lpstr>Verdana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44</cp:revision>
  <dcterms:created xsi:type="dcterms:W3CDTF">2007-10-29T08:13:58Z</dcterms:created>
  <dcterms:modified xsi:type="dcterms:W3CDTF">2013-09-15T18:17:57Z</dcterms:modified>
</cp:coreProperties>
</file>