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81" r:id="rId3"/>
    <p:sldId id="260" r:id="rId4"/>
    <p:sldId id="274" r:id="rId5"/>
    <p:sldId id="27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6" r:id="rId15"/>
    <p:sldId id="277" r:id="rId16"/>
    <p:sldId id="278" r:id="rId17"/>
    <p:sldId id="282" r:id="rId18"/>
    <p:sldId id="279" r:id="rId19"/>
    <p:sldId id="280" r:id="rId20"/>
    <p:sldId id="262" r:id="rId21"/>
    <p:sldId id="263" r:id="rId22"/>
    <p:sldId id="264" r:id="rId23"/>
    <p:sldId id="265" r:id="rId24"/>
    <p:sldId id="261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6D30F-402F-485C-84E8-DB8C2CA5A2B0}" type="datetimeFigureOut">
              <a:rPr lang="en-GB" smtClean="0"/>
              <a:t>11/07/2012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867B3-5B83-4EBF-BB8D-F8FD19706D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959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6D30F-402F-485C-84E8-DB8C2CA5A2B0}" type="datetimeFigureOut">
              <a:rPr lang="en-GB" smtClean="0"/>
              <a:t>11/07/2012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867B3-5B83-4EBF-BB8D-F8FD19706D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36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6D30F-402F-485C-84E8-DB8C2CA5A2B0}" type="datetimeFigureOut">
              <a:rPr lang="en-GB" smtClean="0"/>
              <a:t>11/07/2012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867B3-5B83-4EBF-BB8D-F8FD19706D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4020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6D30F-402F-485C-84E8-DB8C2CA5A2B0}" type="datetimeFigureOut">
              <a:rPr lang="en-GB" smtClean="0"/>
              <a:t>11/07/2012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867B3-5B83-4EBF-BB8D-F8FD19706D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8235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6D30F-402F-485C-84E8-DB8C2CA5A2B0}" type="datetimeFigureOut">
              <a:rPr lang="en-GB" smtClean="0"/>
              <a:t>11/07/2012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867B3-5B83-4EBF-BB8D-F8FD19706D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2139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6D30F-402F-485C-84E8-DB8C2CA5A2B0}" type="datetimeFigureOut">
              <a:rPr lang="en-GB" smtClean="0"/>
              <a:t>11/07/2012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867B3-5B83-4EBF-BB8D-F8FD19706D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1517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6D30F-402F-485C-84E8-DB8C2CA5A2B0}" type="datetimeFigureOut">
              <a:rPr lang="en-GB" smtClean="0"/>
              <a:t>11/07/2012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867B3-5B83-4EBF-BB8D-F8FD19706D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2459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6D30F-402F-485C-84E8-DB8C2CA5A2B0}" type="datetimeFigureOut">
              <a:rPr lang="en-GB" smtClean="0"/>
              <a:t>11/07/2012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867B3-5B83-4EBF-BB8D-F8FD19706D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3330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6D30F-402F-485C-84E8-DB8C2CA5A2B0}" type="datetimeFigureOut">
              <a:rPr lang="en-GB" smtClean="0"/>
              <a:t>11/07/2012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867B3-5B83-4EBF-BB8D-F8FD19706D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2868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6D30F-402F-485C-84E8-DB8C2CA5A2B0}" type="datetimeFigureOut">
              <a:rPr lang="en-GB" smtClean="0"/>
              <a:t>11/07/2012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867B3-5B83-4EBF-BB8D-F8FD19706D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4861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6D30F-402F-485C-84E8-DB8C2CA5A2B0}" type="datetimeFigureOut">
              <a:rPr lang="en-GB" smtClean="0"/>
              <a:t>11/07/2012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867B3-5B83-4EBF-BB8D-F8FD19706D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1646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6D30F-402F-485C-84E8-DB8C2CA5A2B0}" type="datetimeFigureOut">
              <a:rPr lang="en-GB" smtClean="0"/>
              <a:t>11/07/2012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867B3-5B83-4EBF-BB8D-F8FD19706D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6720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LA35v3v6o0E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d6rhDpELsSg&amp;feature=related" TargetMode="Externa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e1a0mrZYnsU" TargetMode="Externa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EQZbDXvyXAA" TargetMode="Externa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Goal Setting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P1, M1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432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y-GB" dirty="0" smtClean="0"/>
              <a:t>R is for Realistic</a:t>
            </a:r>
            <a:endParaRPr lang="en-GB" dirty="0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4183063" cy="3724275"/>
          </a:xfrm>
        </p:spPr>
        <p:txBody>
          <a:bodyPr>
            <a:normAutofit fontScale="925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cy-GB" smtClean="0"/>
              <a:t>What I’m going to do needs to help me to get what I want.</a:t>
            </a:r>
          </a:p>
          <a:p>
            <a:pPr eaLnBrk="1" hangingPunct="1">
              <a:buFont typeface="Wingdings" pitchFamily="2" charset="2"/>
              <a:buNone/>
            </a:pPr>
            <a:endParaRPr lang="cy-GB" smtClean="0"/>
          </a:p>
          <a:p>
            <a:pPr eaLnBrk="1" hangingPunct="1">
              <a:buFont typeface="Wingdings" pitchFamily="2" charset="2"/>
              <a:buNone/>
            </a:pPr>
            <a:r>
              <a:rPr lang="cy-GB" smtClean="0"/>
              <a:t>If I want to get fit, finding out about famous footballers won’t help.</a:t>
            </a:r>
          </a:p>
        </p:txBody>
      </p:sp>
      <p:pic>
        <p:nvPicPr>
          <p:cNvPr id="15364" name="Picture 6" descr="j019876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2205038"/>
            <a:ext cx="3270250" cy="367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034526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y-GB" dirty="0" smtClean="0"/>
              <a:t>A Realistic Target</a:t>
            </a:r>
            <a:endParaRPr lang="en-GB" dirty="0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3578225" cy="37242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y-GB" sz="4000" smtClean="0"/>
              <a:t>It would be more useful to do some football practice every day!</a:t>
            </a:r>
            <a:endParaRPr lang="en-GB" sz="40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GB" sz="4000" smtClean="0"/>
          </a:p>
        </p:txBody>
      </p:sp>
      <p:pic>
        <p:nvPicPr>
          <p:cNvPr id="16388" name="Picture 4" descr="j0282777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916113"/>
            <a:ext cx="3671888" cy="3506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0637656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y-GB" smtClean="0"/>
              <a:t>T is for Timed</a:t>
            </a:r>
            <a:endParaRPr lang="en-GB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4249738" cy="3724275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cy-GB" smtClean="0"/>
              <a:t>If I don’t know how much time I have, I don’t know when to take action.</a:t>
            </a:r>
          </a:p>
          <a:p>
            <a:pPr eaLnBrk="1" hangingPunct="1">
              <a:buFont typeface="Wingdings" pitchFamily="2" charset="2"/>
              <a:buNone/>
            </a:pPr>
            <a:r>
              <a:rPr lang="cy-GB" smtClean="0"/>
              <a:t>How hard do I have to train?</a:t>
            </a:r>
          </a:p>
          <a:p>
            <a:pPr eaLnBrk="1" hangingPunct="1">
              <a:buFont typeface="Wingdings" pitchFamily="2" charset="2"/>
              <a:buNone/>
            </a:pPr>
            <a:r>
              <a:rPr lang="cy-GB" smtClean="0"/>
              <a:t>When does my work have to be completed?</a:t>
            </a:r>
            <a:endParaRPr lang="en-GB" smtClean="0"/>
          </a:p>
        </p:txBody>
      </p:sp>
      <p:pic>
        <p:nvPicPr>
          <p:cNvPr id="17412" name="Picture 5" descr="j021570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2420938"/>
            <a:ext cx="3721100" cy="417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946048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y-GB" smtClean="0"/>
              <a:t>A Timed Target</a:t>
            </a:r>
            <a:endParaRPr lang="en-GB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3981450" cy="3724275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cy-GB" smtClean="0"/>
              <a:t>“I want to be able to run 800 metres in 2.5 minutes by August 5th, this year” is a timed target.</a:t>
            </a:r>
          </a:p>
          <a:p>
            <a:pPr eaLnBrk="1" hangingPunct="1">
              <a:buFont typeface="Wingdings" pitchFamily="2" charset="2"/>
              <a:buNone/>
            </a:pPr>
            <a:r>
              <a:rPr lang="cy-GB" smtClean="0"/>
              <a:t>Now I can arrange a training routine.</a:t>
            </a:r>
            <a:endParaRPr lang="en-GB" smtClean="0"/>
          </a:p>
        </p:txBody>
      </p:sp>
      <p:pic>
        <p:nvPicPr>
          <p:cNvPr id="18436" name="Picture 4" descr="j023719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2349500"/>
            <a:ext cx="3211512" cy="388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1421944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 is for Exciting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250704" cy="4525963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Making the program/target enjoyable will mean you want to do it!</a:t>
            </a:r>
          </a:p>
          <a:p>
            <a:endParaRPr lang="en-GB" dirty="0"/>
          </a:p>
          <a:p>
            <a:r>
              <a:rPr lang="en-GB" dirty="0" smtClean="0"/>
              <a:t>What could be an exciting target?</a:t>
            </a:r>
            <a:endParaRPr lang="en-GB" dirty="0"/>
          </a:p>
        </p:txBody>
      </p:sp>
      <p:pic>
        <p:nvPicPr>
          <p:cNvPr id="2050" name="Picture 2" descr="http://t1.gstatic.com/images?q=tbn:ANd9GcS8dBQ0u0oWn1-i4U57ItTGIASK-j3oLrXnVSMh20ybBn40pgPDwQ:annawrites.com/blog/wp-content/uploads/2012/01/excited-fac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700808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81781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 is for Recorded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/>
          <a:lstStyle/>
          <a:p>
            <a:r>
              <a:rPr lang="en-GB" dirty="0" smtClean="0"/>
              <a:t>Setting targets is difficult if you are not sure when you are improving.</a:t>
            </a:r>
          </a:p>
          <a:p>
            <a:r>
              <a:rPr lang="en-GB" dirty="0" smtClean="0"/>
              <a:t>It is important to record them as well as recording progress (diary)</a:t>
            </a:r>
            <a:endParaRPr lang="en-GB" dirty="0"/>
          </a:p>
        </p:txBody>
      </p:sp>
      <p:pic>
        <p:nvPicPr>
          <p:cNvPr id="13314" name="Picture 2" descr="http://dev.datasift.com/sites/default/files/interactions-record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988840"/>
            <a:ext cx="3096344" cy="309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79665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SMARTER objectives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683568" y="1340768"/>
            <a:ext cx="7992888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/>
              <a:t>When goal setting, coaches and personal trainers will use SMARTER objectives to set their goals</a:t>
            </a:r>
          </a:p>
          <a:p>
            <a:endParaRPr lang="en-GB" sz="2200" dirty="0"/>
          </a:p>
          <a:p>
            <a:r>
              <a:rPr lang="en-GB" sz="2600" dirty="0" smtClean="0"/>
              <a:t>S – SPECIFIC</a:t>
            </a:r>
          </a:p>
          <a:p>
            <a:r>
              <a:rPr lang="en-GB" sz="2600" dirty="0" smtClean="0"/>
              <a:t>M – MEASUREABLE</a:t>
            </a:r>
          </a:p>
          <a:p>
            <a:r>
              <a:rPr lang="en-GB" sz="2600" dirty="0" smtClean="0"/>
              <a:t>A – ACHIEVEABLE</a:t>
            </a:r>
          </a:p>
          <a:p>
            <a:r>
              <a:rPr lang="en-GB" sz="2600" dirty="0" smtClean="0"/>
              <a:t>R – REALISTIC</a:t>
            </a:r>
          </a:p>
          <a:p>
            <a:r>
              <a:rPr lang="en-GB" sz="2600" dirty="0" smtClean="0"/>
              <a:t>T – TIME-RELATED</a:t>
            </a:r>
          </a:p>
          <a:p>
            <a:r>
              <a:rPr lang="en-GB" sz="2600" dirty="0" smtClean="0"/>
              <a:t>E – EXCITING</a:t>
            </a:r>
          </a:p>
          <a:p>
            <a:r>
              <a:rPr lang="en-GB" sz="2600" dirty="0" smtClean="0"/>
              <a:t>R - RECORDED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150750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Worksheets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SMARTER objective worksheets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Work in pairs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Once finished, bring your sheet to me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Must finish by end of period 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8626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524238" y="0"/>
            <a:ext cx="8229600" cy="1143000"/>
          </a:xfrm>
        </p:spPr>
        <p:txBody>
          <a:bodyPr/>
          <a:lstStyle/>
          <a:p>
            <a:r>
              <a:rPr lang="en-GB"/>
              <a:t>Individual needs</a:t>
            </a:r>
            <a:endParaRPr lang="en-US"/>
          </a:p>
        </p:txBody>
      </p:sp>
      <p:sp>
        <p:nvSpPr>
          <p:cNvPr id="72709" name="Text Box 5"/>
          <p:cNvSpPr txBox="1">
            <a:spLocks noChangeArrowheads="1"/>
          </p:cNvSpPr>
          <p:nvPr/>
        </p:nvSpPr>
        <p:spPr bwMode="auto">
          <a:xfrm>
            <a:off x="323850" y="908050"/>
            <a:ext cx="756126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0">
                <a:solidFill>
                  <a:srgbClr val="010066"/>
                </a:solidFill>
              </a:rPr>
              <a:t>Before planning your personal exercise programme, you need to assess the </a:t>
            </a:r>
            <a:r>
              <a:rPr lang="en-GB">
                <a:solidFill>
                  <a:srgbClr val="FF6600"/>
                </a:solidFill>
              </a:rPr>
              <a:t>abilities</a:t>
            </a:r>
            <a:r>
              <a:rPr lang="en-GB" b="0">
                <a:solidFill>
                  <a:srgbClr val="010066"/>
                </a:solidFill>
              </a:rPr>
              <a:t> and </a:t>
            </a:r>
            <a:r>
              <a:rPr lang="en-GB">
                <a:solidFill>
                  <a:srgbClr val="FF6600"/>
                </a:solidFill>
              </a:rPr>
              <a:t>needs</a:t>
            </a:r>
            <a:r>
              <a:rPr lang="en-GB" b="0">
                <a:solidFill>
                  <a:srgbClr val="010066"/>
                </a:solidFill>
              </a:rPr>
              <a:t> of the individual it is being designed for.</a:t>
            </a:r>
          </a:p>
        </p:txBody>
      </p:sp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3635375" y="2636838"/>
            <a:ext cx="4391025" cy="3487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en-GB">
                <a:solidFill>
                  <a:srgbClr val="FF6600"/>
                </a:solidFill>
              </a:rPr>
              <a:t>Age</a:t>
            </a:r>
            <a:r>
              <a:rPr lang="en-GB" b="0">
                <a:solidFill>
                  <a:srgbClr val="010066"/>
                </a:solidFill>
              </a:rPr>
              <a:t> – some activities may be inappropriate for particularly young or particularly old performers.</a:t>
            </a:r>
          </a:p>
          <a:p>
            <a:pPr>
              <a:spcBef>
                <a:spcPct val="30000"/>
              </a:spcBef>
            </a:pPr>
            <a:r>
              <a:rPr lang="en-GB">
                <a:solidFill>
                  <a:srgbClr val="FF6600"/>
                </a:solidFill>
              </a:rPr>
              <a:t>Current level of health</a:t>
            </a:r>
            <a:r>
              <a:rPr lang="en-GB" b="0">
                <a:solidFill>
                  <a:srgbClr val="010066"/>
                </a:solidFill>
              </a:rPr>
              <a:t> – a clean bill of health is required. If you are recovering from an injury, this will affect the design of your programme.</a:t>
            </a:r>
          </a:p>
        </p:txBody>
      </p:sp>
      <p:pic>
        <p:nvPicPr>
          <p:cNvPr id="72711" name="Picture 7" descr="next_btn_colour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8675" y="6096000"/>
            <a:ext cx="62865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712" name="Picture 8" descr="StartonBlackheat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7661"/>
          <a:stretch>
            <a:fillRect/>
          </a:stretch>
        </p:blipFill>
        <p:spPr bwMode="auto">
          <a:xfrm>
            <a:off x="611188" y="2852738"/>
            <a:ext cx="2852737" cy="295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2713" name="Text Box 9"/>
          <p:cNvSpPr txBox="1">
            <a:spLocks noChangeArrowheads="1"/>
          </p:cNvSpPr>
          <p:nvPr/>
        </p:nvSpPr>
        <p:spPr bwMode="auto">
          <a:xfrm>
            <a:off x="323850" y="2205038"/>
            <a:ext cx="4464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0">
                <a:solidFill>
                  <a:srgbClr val="010066"/>
                </a:solidFill>
              </a:rPr>
              <a:t>You need to consider: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3428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2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2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72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727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8" grpId="0" build="p"/>
      <p:bldP spid="7271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446088" y="116632"/>
            <a:ext cx="8229600" cy="1143000"/>
          </a:xfrm>
        </p:spPr>
        <p:txBody>
          <a:bodyPr/>
          <a:lstStyle/>
          <a:p>
            <a:r>
              <a:rPr lang="en-GB" dirty="0"/>
              <a:t>Individual needs</a:t>
            </a:r>
            <a:endParaRPr lang="en-US" dirty="0"/>
          </a:p>
        </p:txBody>
      </p:sp>
      <p:sp>
        <p:nvSpPr>
          <p:cNvPr id="73732" name="Text Box 4"/>
          <p:cNvSpPr txBox="1">
            <a:spLocks noChangeArrowheads="1"/>
          </p:cNvSpPr>
          <p:nvPr/>
        </p:nvSpPr>
        <p:spPr bwMode="auto">
          <a:xfrm>
            <a:off x="323850" y="908050"/>
            <a:ext cx="8351838" cy="2757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30000"/>
              </a:spcBef>
            </a:pPr>
            <a:r>
              <a:rPr lang="en-GB">
                <a:solidFill>
                  <a:srgbClr val="FF6600"/>
                </a:solidFill>
              </a:rPr>
              <a:t>Current level of fitness</a:t>
            </a:r>
            <a:r>
              <a:rPr lang="en-GB" b="0">
                <a:solidFill>
                  <a:srgbClr val="010066"/>
                </a:solidFill>
              </a:rPr>
              <a:t> – does the performer exercise already? Are they generally fit? Are they overweight or overfat? </a:t>
            </a:r>
          </a:p>
          <a:p>
            <a:pPr>
              <a:spcBef>
                <a:spcPct val="30000"/>
              </a:spcBef>
            </a:pPr>
            <a:r>
              <a:rPr lang="en-GB">
                <a:solidFill>
                  <a:srgbClr val="FF6600"/>
                </a:solidFill>
              </a:rPr>
              <a:t>What their aims are</a:t>
            </a:r>
            <a:r>
              <a:rPr lang="en-GB" b="0">
                <a:solidFill>
                  <a:srgbClr val="010066"/>
                </a:solidFill>
              </a:rPr>
              <a:t> – do they just want to become healthier? Do they want to improve in the sport that they participate in? Do they have a particular event that they want to prepare for?</a:t>
            </a:r>
          </a:p>
        </p:txBody>
      </p:sp>
      <p:pic>
        <p:nvPicPr>
          <p:cNvPr id="73733" name="Picture 5" descr="next_btn_colour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8675" y="6096000"/>
            <a:ext cx="62865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734" name="Text Box 6"/>
          <p:cNvSpPr txBox="1">
            <a:spLocks noChangeArrowheads="1"/>
          </p:cNvSpPr>
          <p:nvPr/>
        </p:nvSpPr>
        <p:spPr bwMode="auto">
          <a:xfrm>
            <a:off x="3851275" y="3789363"/>
            <a:ext cx="467995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40000"/>
              </a:spcBef>
            </a:pPr>
            <a:r>
              <a:rPr lang="en-GB" b="0">
                <a:solidFill>
                  <a:srgbClr val="010066"/>
                </a:solidFill>
              </a:rPr>
              <a:t>What forms of exercise they </a:t>
            </a:r>
            <a:r>
              <a:rPr lang="en-GB">
                <a:solidFill>
                  <a:srgbClr val="FF6600"/>
                </a:solidFill>
              </a:rPr>
              <a:t>enjoy</a:t>
            </a:r>
            <a:r>
              <a:rPr lang="en-GB" b="0">
                <a:solidFill>
                  <a:srgbClr val="010066"/>
                </a:solidFill>
              </a:rPr>
              <a:t> doing – when you design a programme, it is best to include activities that the performer enjoys or there is a chance they may cease training due to boredom or lack of interest.</a:t>
            </a:r>
            <a:endParaRPr lang="en-GB"/>
          </a:p>
        </p:txBody>
      </p:sp>
      <p:pic>
        <p:nvPicPr>
          <p:cNvPr id="73735" name="Picture 7" descr="synchronised_swimmi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789363"/>
            <a:ext cx="3095625" cy="174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736" name="Text Box 8"/>
          <p:cNvSpPr txBox="1">
            <a:spLocks noChangeArrowheads="1"/>
          </p:cNvSpPr>
          <p:nvPr/>
        </p:nvSpPr>
        <p:spPr bwMode="auto">
          <a:xfrm>
            <a:off x="1042988" y="5475288"/>
            <a:ext cx="2592387" cy="762000"/>
          </a:xfrm>
          <a:prstGeom prst="rect">
            <a:avLst/>
          </a:prstGeom>
          <a:solidFill>
            <a:srgbClr val="DDEE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200" b="0" i="1">
                <a:solidFill>
                  <a:schemeClr val="folHlink"/>
                </a:solidFill>
              </a:rPr>
              <a:t>Some people prefer team sports.</a:t>
            </a:r>
          </a:p>
        </p:txBody>
      </p:sp>
    </p:spTree>
    <p:extLst>
      <p:ext uri="{BB962C8B-B14F-4D97-AF65-F5344CB8AC3E}">
        <p14:creationId xmlns:p14="http://schemas.microsoft.com/office/powerpoint/2010/main" val="1656360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37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3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3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73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2" grpId="0" build="p"/>
      <p:bldP spid="73734" grpId="0"/>
      <p:bldP spid="7373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Starter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What does </a:t>
            </a:r>
            <a:r>
              <a:rPr lang="en-GB" dirty="0" smtClean="0"/>
              <a:t>SMARTER </a:t>
            </a:r>
            <a:r>
              <a:rPr lang="en-GB" dirty="0" smtClean="0"/>
              <a:t>stand for? 1 minute in pairs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S-</a:t>
            </a:r>
          </a:p>
          <a:p>
            <a:pPr marL="0" indent="0">
              <a:buNone/>
            </a:pPr>
            <a:r>
              <a:rPr lang="en-GB" dirty="0" smtClean="0"/>
              <a:t>M-</a:t>
            </a:r>
          </a:p>
          <a:p>
            <a:pPr marL="0" indent="0">
              <a:buNone/>
            </a:pPr>
            <a:r>
              <a:rPr lang="en-GB" dirty="0" smtClean="0"/>
              <a:t>A-</a:t>
            </a:r>
          </a:p>
          <a:p>
            <a:pPr marL="0" indent="0">
              <a:buNone/>
            </a:pPr>
            <a:r>
              <a:rPr lang="en-GB" dirty="0" smtClean="0"/>
              <a:t>R-</a:t>
            </a:r>
          </a:p>
          <a:p>
            <a:pPr marL="0" indent="0">
              <a:buNone/>
            </a:pPr>
            <a:r>
              <a:rPr lang="en-GB" dirty="0" smtClean="0"/>
              <a:t>T-</a:t>
            </a:r>
          </a:p>
          <a:p>
            <a:pPr marL="0" indent="0">
              <a:buNone/>
            </a:pPr>
            <a:r>
              <a:rPr lang="en-GB" dirty="0" smtClean="0"/>
              <a:t>E-</a:t>
            </a:r>
          </a:p>
          <a:p>
            <a:pPr marL="0" indent="0">
              <a:buNone/>
            </a:pPr>
            <a:r>
              <a:rPr lang="en-GB" dirty="0" smtClean="0"/>
              <a:t>R-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www.youtube.com/watch?v=LA35v3v6o0E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08253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SHORT TERM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1844824"/>
            <a:ext cx="8208912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GB" sz="2200" dirty="0" smtClean="0"/>
              <a:t>SET OVER A SHORT PERIOD OF TIME</a:t>
            </a:r>
          </a:p>
          <a:p>
            <a:pPr marL="342900" indent="-342900">
              <a:buFontTx/>
              <a:buChar char="-"/>
            </a:pPr>
            <a:endParaRPr lang="en-GB" sz="2200" dirty="0"/>
          </a:p>
          <a:p>
            <a:pPr marL="342900" indent="-342900">
              <a:buFontTx/>
              <a:buChar char="-"/>
            </a:pPr>
            <a:r>
              <a:rPr lang="en-GB" sz="2200" dirty="0" smtClean="0"/>
              <a:t>LIKELY TO BE ONE DAY TO ONE MONTH</a:t>
            </a:r>
          </a:p>
          <a:p>
            <a:pPr marL="342900" indent="-342900">
              <a:buFontTx/>
              <a:buChar char="-"/>
            </a:pPr>
            <a:endParaRPr lang="en-US" sz="2200" dirty="0"/>
          </a:p>
          <a:p>
            <a:pPr marL="342900" indent="-342900">
              <a:buFontTx/>
              <a:buChar char="-"/>
            </a:pPr>
            <a:endParaRPr lang="en-US" sz="2200" dirty="0" smtClean="0"/>
          </a:p>
          <a:p>
            <a:pPr marL="342900" indent="-342900">
              <a:buFontTx/>
              <a:buChar char="-"/>
            </a:pPr>
            <a:r>
              <a:rPr lang="en-US" sz="2200" dirty="0" smtClean="0">
                <a:hlinkClick r:id="rId2"/>
              </a:rPr>
              <a:t>Example: Fernando Torres pulled hamstring will take a month to recover. His short term goal is…………..</a:t>
            </a:r>
            <a:endParaRPr lang="en-GB" sz="2200" dirty="0" smtClean="0"/>
          </a:p>
        </p:txBody>
      </p:sp>
    </p:spTree>
    <p:extLst>
      <p:ext uri="{BB962C8B-B14F-4D97-AF65-F5344CB8AC3E}">
        <p14:creationId xmlns:p14="http://schemas.microsoft.com/office/powerpoint/2010/main" val="417359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MEDIUM-TERM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1844824"/>
            <a:ext cx="820891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GB" sz="2200" dirty="0" smtClean="0"/>
              <a:t>SHOULD GIVE PROGRESSIVE SUPPORT TOWARDS ACHIEVEMENT OF LONG-TERM GOALS</a:t>
            </a:r>
          </a:p>
          <a:p>
            <a:pPr marL="342900" indent="-342900">
              <a:buFontTx/>
              <a:buChar char="-"/>
            </a:pPr>
            <a:endParaRPr lang="en-GB" sz="2200" dirty="0"/>
          </a:p>
          <a:p>
            <a:pPr marL="342900" indent="-342900">
              <a:buFontTx/>
              <a:buChar char="-"/>
            </a:pPr>
            <a:r>
              <a:rPr lang="en-GB" sz="2200" dirty="0" smtClean="0"/>
              <a:t>USUALLY DONE USING MINI GOALS (SHORT TERM)</a:t>
            </a:r>
          </a:p>
          <a:p>
            <a:pPr marL="342900" indent="-342900">
              <a:buFontTx/>
              <a:buChar char="-"/>
            </a:pPr>
            <a:endParaRPr lang="en-US" sz="2200" dirty="0"/>
          </a:p>
          <a:p>
            <a:pPr marL="342900" indent="-342900">
              <a:buFontTx/>
              <a:buChar char="-"/>
            </a:pPr>
            <a:endParaRPr lang="en-US" sz="2200" dirty="0" smtClean="0"/>
          </a:p>
          <a:p>
            <a:pPr marL="342900" indent="-342900">
              <a:buFontTx/>
              <a:buChar char="-"/>
            </a:pPr>
            <a:endParaRPr lang="en-US" sz="2200" dirty="0"/>
          </a:p>
          <a:p>
            <a:pPr marL="342900" indent="-342900">
              <a:buFontTx/>
              <a:buChar char="-"/>
            </a:pPr>
            <a:endParaRPr lang="en-US" sz="2200" dirty="0" smtClean="0"/>
          </a:p>
          <a:p>
            <a:pPr marL="342900" indent="-342900">
              <a:buFontTx/>
              <a:buChar char="-"/>
            </a:pPr>
            <a:r>
              <a:rPr lang="en-US" sz="2200" dirty="0" smtClean="0">
                <a:hlinkClick r:id="rId2"/>
              </a:rPr>
              <a:t>Example: </a:t>
            </a:r>
            <a:r>
              <a:rPr lang="en-US" sz="2200" dirty="0" err="1" smtClean="0">
                <a:hlinkClick r:id="rId2"/>
              </a:rPr>
              <a:t>Yohan</a:t>
            </a:r>
            <a:r>
              <a:rPr lang="en-US" sz="2200" dirty="0" smtClean="0">
                <a:hlinkClick r:id="rId2"/>
              </a:rPr>
              <a:t> </a:t>
            </a:r>
            <a:r>
              <a:rPr lang="en-US" sz="2200" dirty="0" err="1" smtClean="0">
                <a:hlinkClick r:id="rId2"/>
              </a:rPr>
              <a:t>Blakes</a:t>
            </a:r>
            <a:r>
              <a:rPr lang="en-US" sz="2200" dirty="0" smtClean="0">
                <a:hlinkClick r:id="rId2"/>
              </a:rPr>
              <a:t> medium goal was to win the Jamaican trials to prepare for London 2012</a:t>
            </a:r>
            <a:endParaRPr lang="en-GB" sz="2200" dirty="0" smtClean="0"/>
          </a:p>
        </p:txBody>
      </p:sp>
    </p:spTree>
    <p:extLst>
      <p:ext uri="{BB962C8B-B14F-4D97-AF65-F5344CB8AC3E}">
        <p14:creationId xmlns:p14="http://schemas.microsoft.com/office/powerpoint/2010/main" val="2937035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LONG TERM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1844824"/>
            <a:ext cx="820891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GB" sz="2200" dirty="0" smtClean="0"/>
              <a:t>WHAT THEY WANT TO ACHIEVE IN THE LONG TERM</a:t>
            </a:r>
          </a:p>
          <a:p>
            <a:pPr marL="342900" indent="-342900">
              <a:buFontTx/>
              <a:buChar char="-"/>
            </a:pPr>
            <a:endParaRPr lang="en-GB" sz="2200" dirty="0"/>
          </a:p>
          <a:p>
            <a:pPr marL="342900" indent="-342900">
              <a:buFontTx/>
              <a:buChar char="-"/>
            </a:pPr>
            <a:r>
              <a:rPr lang="en-GB" sz="2200" dirty="0" smtClean="0"/>
              <a:t>BEST WAY OF DOING THIS</a:t>
            </a:r>
          </a:p>
          <a:p>
            <a:pPr marL="342900" indent="-342900">
              <a:buFontTx/>
              <a:buChar char="-"/>
            </a:pPr>
            <a:endParaRPr lang="en-US" sz="2200" dirty="0"/>
          </a:p>
          <a:p>
            <a:pPr marL="342900" indent="-342900">
              <a:buFontTx/>
              <a:buChar char="-"/>
            </a:pPr>
            <a:endParaRPr lang="en-US" sz="2200" dirty="0" smtClean="0"/>
          </a:p>
          <a:p>
            <a:pPr marL="342900" indent="-342900">
              <a:buFontTx/>
              <a:buChar char="-"/>
            </a:pPr>
            <a:endParaRPr lang="en-US" sz="2200" dirty="0"/>
          </a:p>
          <a:p>
            <a:pPr marL="342900" indent="-342900">
              <a:buFontTx/>
              <a:buChar char="-"/>
            </a:pPr>
            <a:endParaRPr lang="en-US" sz="2200" dirty="0" smtClean="0"/>
          </a:p>
          <a:p>
            <a:pPr marL="342900" indent="-342900">
              <a:buFontTx/>
              <a:buChar char="-"/>
            </a:pPr>
            <a:r>
              <a:rPr lang="en-US" sz="2200" dirty="0" smtClean="0">
                <a:hlinkClick r:id="rId2"/>
              </a:rPr>
              <a:t>Example: Jessica Ennis competed in plenty of competitions but her long term goal has always been London 2012</a:t>
            </a:r>
            <a:endParaRPr lang="en-GB" sz="2200" dirty="0" smtClean="0"/>
          </a:p>
        </p:txBody>
      </p:sp>
    </p:spTree>
    <p:extLst>
      <p:ext uri="{BB962C8B-B14F-4D97-AF65-F5344CB8AC3E}">
        <p14:creationId xmlns:p14="http://schemas.microsoft.com/office/powerpoint/2010/main" val="304183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Aims and Objectives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467544" y="1916832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1 minute: What’s the difference between an aim and objective?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544" y="4509120"/>
            <a:ext cx="82809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accent1"/>
                </a:solidFill>
              </a:rPr>
              <a:t>Aim ------ details of what you would like to achieve</a:t>
            </a:r>
          </a:p>
          <a:p>
            <a:endParaRPr lang="en-US" sz="2400" dirty="0">
              <a:solidFill>
                <a:schemeClr val="accent1"/>
              </a:solidFill>
            </a:endParaRPr>
          </a:p>
          <a:p>
            <a:r>
              <a:rPr lang="en-US" sz="2400" dirty="0" smtClean="0">
                <a:solidFill>
                  <a:schemeClr val="accent1"/>
                </a:solidFill>
              </a:rPr>
              <a:t>Objectives ------ how you intend on meeting your aims</a:t>
            </a:r>
          </a:p>
          <a:p>
            <a:endParaRPr lang="en-US" sz="2400" dirty="0">
              <a:solidFill>
                <a:schemeClr val="accent1"/>
              </a:solidFill>
            </a:endParaRPr>
          </a:p>
          <a:p>
            <a:r>
              <a:rPr lang="en-US" sz="2400" dirty="0" smtClean="0"/>
              <a:t>Think of your aim and how you intend on meeting that aim (objective)</a:t>
            </a:r>
          </a:p>
        </p:txBody>
      </p:sp>
      <p:pic>
        <p:nvPicPr>
          <p:cNvPr id="2050" name="Picture 2" descr="http://t1.gstatic.com/images?q=tbn:ANd9GcR98tQqZlkGCPcWBhTc6s_-YciLZDcpTCwRgZZXVmrkJoCHSL5atA:94.101.160.156/outreach/images/Aim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623169"/>
            <a:ext cx="2428875" cy="1885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t1.gstatic.com/images?q=tbn:ANd9GcS8ZH0bAkokJtW6QZapBlou6LAE78j_rl9sIJ-PLaE4dxZ2F-0SvQ:toolkit.smallbiz.nsw.gov.au/media/useruploads/images/Marketing_Ch1_Pt3_Marketing_Objectiv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492896"/>
            <a:ext cx="2466975" cy="184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1022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Worksheet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1772816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Personal information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5576" y="3211636"/>
            <a:ext cx="792088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600" dirty="0" smtClean="0">
                <a:solidFill>
                  <a:srgbClr val="FF0000"/>
                </a:solidFill>
              </a:rPr>
              <a:t>PASS – </a:t>
            </a:r>
            <a:r>
              <a:rPr lang="en-GB" sz="2600" dirty="0" smtClean="0"/>
              <a:t>SUMMARISE PERSONAL INFORMATION</a:t>
            </a:r>
          </a:p>
          <a:p>
            <a:endParaRPr lang="en-GB" sz="2600" dirty="0">
              <a:solidFill>
                <a:srgbClr val="FF0000"/>
              </a:solidFill>
            </a:endParaRPr>
          </a:p>
          <a:p>
            <a:r>
              <a:rPr lang="en-GB" sz="2600" dirty="0" smtClean="0">
                <a:solidFill>
                  <a:srgbClr val="FF0000"/>
                </a:solidFill>
              </a:rPr>
              <a:t>MERIT – </a:t>
            </a:r>
            <a:r>
              <a:rPr lang="en-GB" sz="2600" dirty="0" smtClean="0"/>
              <a:t>ASSESS PERSONAL INFORMATION</a:t>
            </a:r>
            <a:r>
              <a:rPr lang="en-GB" sz="2600" dirty="0" smtClean="0">
                <a:solidFill>
                  <a:srgbClr val="FF0000"/>
                </a:solidFill>
              </a:rPr>
              <a:t> </a:t>
            </a:r>
            <a:endParaRPr lang="en-GB" sz="2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451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SMARTER objectives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683568" y="1340768"/>
            <a:ext cx="7992888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dirty="0" smtClean="0"/>
              <a:t>When goal setting, coaches and personal trainers will use SMARTER objectives to set their goals</a:t>
            </a:r>
          </a:p>
          <a:p>
            <a:endParaRPr lang="en-GB" sz="2200" dirty="0"/>
          </a:p>
          <a:p>
            <a:r>
              <a:rPr lang="en-GB" sz="2600" dirty="0" smtClean="0"/>
              <a:t>S – SPECIFIC</a:t>
            </a:r>
          </a:p>
          <a:p>
            <a:r>
              <a:rPr lang="en-GB" sz="2600" dirty="0" smtClean="0"/>
              <a:t>M – MEASUREABLE</a:t>
            </a:r>
          </a:p>
          <a:p>
            <a:r>
              <a:rPr lang="en-GB" sz="2600" dirty="0" smtClean="0"/>
              <a:t>A – ACHIEVEABLE</a:t>
            </a:r>
          </a:p>
          <a:p>
            <a:r>
              <a:rPr lang="en-GB" sz="2600" dirty="0" smtClean="0"/>
              <a:t>R – REALISTIC</a:t>
            </a:r>
          </a:p>
          <a:p>
            <a:r>
              <a:rPr lang="en-GB" sz="2600" dirty="0" smtClean="0"/>
              <a:t>T – TIME-RELATED</a:t>
            </a:r>
          </a:p>
          <a:p>
            <a:r>
              <a:rPr lang="en-GB" sz="2600" dirty="0" smtClean="0"/>
              <a:t>E – EXCITING</a:t>
            </a:r>
          </a:p>
          <a:p>
            <a:r>
              <a:rPr lang="en-GB" sz="2600" dirty="0" smtClean="0"/>
              <a:t>R - RECORDED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265896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y-GB" smtClean="0"/>
              <a:t>S is for Specific</a:t>
            </a:r>
            <a:endParaRPr lang="en-GB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3711575" cy="37242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y-GB" sz="3600" smtClean="0"/>
              <a:t>“Specific” means that you have to say what you want to do, very clearly.</a:t>
            </a:r>
          </a:p>
          <a:p>
            <a:pPr eaLnBrk="1" hangingPunct="1">
              <a:buFont typeface="Wingdings" pitchFamily="2" charset="2"/>
              <a:buNone/>
            </a:pPr>
            <a:endParaRPr lang="en-GB" sz="3600" smtClean="0"/>
          </a:p>
        </p:txBody>
      </p:sp>
      <p:pic>
        <p:nvPicPr>
          <p:cNvPr id="9220" name="Picture 7" descr="j018610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1916113"/>
            <a:ext cx="3324225" cy="349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5793250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y-GB" smtClean="0"/>
              <a:t>Specific Targets..</a:t>
            </a:r>
            <a:endParaRPr lang="en-GB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2565400"/>
            <a:ext cx="3529013" cy="36004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y-GB" sz="3600" smtClean="0"/>
              <a:t>“I want to lose weight” is NOT specific.</a:t>
            </a:r>
          </a:p>
          <a:p>
            <a:pPr eaLnBrk="1" hangingPunct="1">
              <a:buFont typeface="Wingdings" pitchFamily="2" charset="2"/>
              <a:buNone/>
            </a:pPr>
            <a:r>
              <a:rPr lang="cy-GB" sz="3600" smtClean="0"/>
              <a:t>“I want to lose 4 kilos” is specific.</a:t>
            </a:r>
            <a:endParaRPr lang="en-GB" sz="3600" smtClean="0"/>
          </a:p>
        </p:txBody>
      </p:sp>
      <p:pic>
        <p:nvPicPr>
          <p:cNvPr id="10244" name="Picture 4" descr="j028716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1557338"/>
            <a:ext cx="3097213" cy="420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7376432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y-GB" smtClean="0"/>
              <a:t>M is for Measurable</a:t>
            </a:r>
            <a:endParaRPr lang="en-GB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4519613" cy="3724275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cy-GB" smtClean="0"/>
              <a:t>Measurable targets tell you exactly what you need to do to succeed.</a:t>
            </a:r>
          </a:p>
          <a:p>
            <a:pPr eaLnBrk="1" hangingPunct="1">
              <a:buFont typeface="Wingdings" pitchFamily="2" charset="2"/>
              <a:buNone/>
            </a:pPr>
            <a:r>
              <a:rPr lang="cy-GB" smtClean="0"/>
              <a:t>“I want to be able to run 800 metres faster” is not measurable. How much faster do I want to be able to go?</a:t>
            </a:r>
            <a:endParaRPr lang="en-GB" smtClean="0"/>
          </a:p>
        </p:txBody>
      </p:sp>
      <p:pic>
        <p:nvPicPr>
          <p:cNvPr id="11268" name="Picture 4" descr="j022380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2420938"/>
            <a:ext cx="3314700" cy="352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3886141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y-GB" smtClean="0"/>
              <a:t>A Measurable Target</a:t>
            </a:r>
            <a:endParaRPr lang="en-GB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4384675" cy="372427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cy-GB" smtClean="0"/>
              <a:t>“I want to run 800 metres in 2.5 minutes” is measurable.</a:t>
            </a:r>
          </a:p>
          <a:p>
            <a:pPr eaLnBrk="1" hangingPunct="1">
              <a:buFont typeface="Wingdings" pitchFamily="2" charset="2"/>
              <a:buNone/>
            </a:pPr>
            <a:r>
              <a:rPr lang="cy-GB" smtClean="0"/>
              <a:t>If I run 800 metres in 4 minutes, I know I haven’t succeeded yet!</a:t>
            </a:r>
          </a:p>
          <a:p>
            <a:pPr eaLnBrk="1" hangingPunct="1">
              <a:buFont typeface="Wingdings" pitchFamily="2" charset="2"/>
              <a:buNone/>
            </a:pPr>
            <a:endParaRPr lang="en-GB" smtClean="0"/>
          </a:p>
        </p:txBody>
      </p:sp>
      <p:pic>
        <p:nvPicPr>
          <p:cNvPr id="12292" name="Picture 5" descr="j015015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163" y="2708275"/>
            <a:ext cx="3354387" cy="2513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93787215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y-GB" smtClean="0"/>
              <a:t>A is for Achievable.</a:t>
            </a:r>
            <a:endParaRPr lang="en-GB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4924425" cy="3724275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y-GB" smtClean="0"/>
              <a:t>“I’m going to earn £3,000 by next week” is probably NOT achievable – unless your job is robbing banks!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cy-GB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y-GB" smtClean="0"/>
              <a:t>Neither is: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cy-GB" smtClean="0"/>
              <a:t>“I am going to run 800 metres in 2 seconds.”</a:t>
            </a:r>
            <a:endParaRPr lang="en-GB" smtClean="0"/>
          </a:p>
        </p:txBody>
      </p:sp>
      <p:pic>
        <p:nvPicPr>
          <p:cNvPr id="13316" name="Picture 4" descr="j028762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2420938"/>
            <a:ext cx="3117850" cy="2182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6236412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y-GB" smtClean="0"/>
              <a:t>An Achievable Target</a:t>
            </a:r>
            <a:endParaRPr lang="en-GB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4048125" cy="3724275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cy-GB" smtClean="0"/>
              <a:t>An achievable target has to be something you </a:t>
            </a:r>
            <a:r>
              <a:rPr lang="cy-GB" u="sng" smtClean="0"/>
              <a:t>can</a:t>
            </a:r>
            <a:r>
              <a:rPr lang="cy-GB" smtClean="0"/>
              <a:t> do.</a:t>
            </a:r>
          </a:p>
          <a:p>
            <a:pPr eaLnBrk="1" hangingPunct="1">
              <a:buFont typeface="Wingdings" pitchFamily="2" charset="2"/>
              <a:buNone/>
            </a:pPr>
            <a:r>
              <a:rPr lang="cy-GB" smtClean="0"/>
              <a:t>“I am going to read for 10 minutes every day this week” is probably achievable for most people.</a:t>
            </a:r>
            <a:endParaRPr lang="en-GB" smtClean="0"/>
          </a:p>
        </p:txBody>
      </p:sp>
      <p:pic>
        <p:nvPicPr>
          <p:cNvPr id="14340" name="Picture 5" descr="j027966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263" y="2060575"/>
            <a:ext cx="3676650" cy="367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0241293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864</Words>
  <Application>Microsoft Office PowerPoint</Application>
  <PresentationFormat>On-screen Show (4:3)</PresentationFormat>
  <Paragraphs>128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Goal Setting</vt:lpstr>
      <vt:lpstr>Starter</vt:lpstr>
      <vt:lpstr>SMARTER objectives</vt:lpstr>
      <vt:lpstr>S is for Specific</vt:lpstr>
      <vt:lpstr>Specific Targets..</vt:lpstr>
      <vt:lpstr>M is for Measurable</vt:lpstr>
      <vt:lpstr>A Measurable Target</vt:lpstr>
      <vt:lpstr>A is for Achievable.</vt:lpstr>
      <vt:lpstr>An Achievable Target</vt:lpstr>
      <vt:lpstr>R is for Realistic</vt:lpstr>
      <vt:lpstr>A Realistic Target</vt:lpstr>
      <vt:lpstr>T is for Timed</vt:lpstr>
      <vt:lpstr>A Timed Target</vt:lpstr>
      <vt:lpstr>E is for Exciting</vt:lpstr>
      <vt:lpstr>R is for Recorded</vt:lpstr>
      <vt:lpstr>SMARTER objectives</vt:lpstr>
      <vt:lpstr>Worksheets</vt:lpstr>
      <vt:lpstr>Individual needs</vt:lpstr>
      <vt:lpstr>Individual needs</vt:lpstr>
      <vt:lpstr>SHORT TERM</vt:lpstr>
      <vt:lpstr>MEDIUM-TERM</vt:lpstr>
      <vt:lpstr>LONG TERM</vt:lpstr>
      <vt:lpstr>Aims and Objectives</vt:lpstr>
      <vt:lpstr>Worksheet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Goal Setting</dc:title>
  <dc:creator>g.walsh</dc:creator>
  <cp:lastModifiedBy>g.walsh</cp:lastModifiedBy>
  <cp:revision>10</cp:revision>
  <dcterms:created xsi:type="dcterms:W3CDTF">2012-06-28T13:20:20Z</dcterms:created>
  <dcterms:modified xsi:type="dcterms:W3CDTF">2012-07-11T09:57:41Z</dcterms:modified>
</cp:coreProperties>
</file>